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6" r:id="rId16"/>
    <p:sldId id="275" r:id="rId17"/>
    <p:sldId id="269" r:id="rId18"/>
    <p:sldId id="277" r:id="rId19"/>
    <p:sldId id="278" r:id="rId20"/>
    <p:sldId id="281" r:id="rId21"/>
    <p:sldId id="279" r:id="rId22"/>
    <p:sldId id="280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85203" autoAdjust="0"/>
  </p:normalViewPr>
  <p:slideViewPr>
    <p:cSldViewPr snapToGrid="0">
      <p:cViewPr>
        <p:scale>
          <a:sx n="82" d="100"/>
          <a:sy n="82" d="100"/>
        </p:scale>
        <p:origin x="3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E4307-97E3-48E4-B22B-3E65CE2A671E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39FB7-11DA-4D79-8302-69EB827E14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23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9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35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38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73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19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63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5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82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1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60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98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C3592-CF2E-41CC-9324-DF0416BA06CC}" type="datetimeFigureOut">
              <a:rPr lang="en-GB" smtClean="0"/>
              <a:t>12/04/2024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4CE3C-1A5E-4029-8D6E-344131AD5D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46" y="3327306"/>
            <a:ext cx="10991850" cy="2390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81" y="1681089"/>
            <a:ext cx="8454392" cy="1062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logistic regression: cost (loss function)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331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613A11E-9A7B-1D97-E03D-0EE0B50A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14" y="178365"/>
            <a:ext cx="6554115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35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A0AB250-4C57-C8F8-F192-8049883CD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156" y="1050101"/>
            <a:ext cx="4591050" cy="431482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274962-DB4C-8167-01F9-306C5A02E3C8}"/>
              </a:ext>
            </a:extLst>
          </p:cNvPr>
          <p:cNvCxnSpPr>
            <a:cxnSpLocks/>
          </p:cNvCxnSpPr>
          <p:nvPr/>
        </p:nvCxnSpPr>
        <p:spPr>
          <a:xfrm flipV="1">
            <a:off x="4385598" y="2162232"/>
            <a:ext cx="3233608" cy="14472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FBAE9-31D1-5E52-8D88-F61BD44A9326}"/>
              </a:ext>
            </a:extLst>
          </p:cNvPr>
          <p:cNvCxnSpPr>
            <a:cxnSpLocks/>
          </p:cNvCxnSpPr>
          <p:nvPr/>
        </p:nvCxnSpPr>
        <p:spPr>
          <a:xfrm flipV="1">
            <a:off x="4385598" y="2708345"/>
            <a:ext cx="3233608" cy="144720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00E1B7-2DE5-14D7-BC77-6D8B0A29AA7A}"/>
              </a:ext>
            </a:extLst>
          </p:cNvPr>
          <p:cNvCxnSpPr>
            <a:cxnSpLocks/>
          </p:cNvCxnSpPr>
          <p:nvPr/>
        </p:nvCxnSpPr>
        <p:spPr>
          <a:xfrm flipV="1">
            <a:off x="4385598" y="2435289"/>
            <a:ext cx="3233608" cy="1447200"/>
          </a:xfrm>
          <a:prstGeom prst="line">
            <a:avLst/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large margin classifier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large margin classifier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2A967-6E59-C14F-1266-8F27311B748F}"/>
              </a:ext>
            </a:extLst>
          </p:cNvPr>
          <p:cNvSpPr txBox="1"/>
          <p:nvPr/>
        </p:nvSpPr>
        <p:spPr>
          <a:xfrm>
            <a:off x="7178915" y="1144592"/>
            <a:ext cx="45110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red points statisfy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blue points satisfy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distance bewteen two dashed lines 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SVM objective was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F17CDB-D6C3-2BCD-E179-958055DB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056720"/>
            <a:ext cx="4591050" cy="4314825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5752C505-63D7-FC80-803F-400BEF8CDEEA}"/>
              </a:ext>
            </a:extLst>
          </p:cNvPr>
          <p:cNvSpPr/>
          <p:nvPr/>
        </p:nvSpPr>
        <p:spPr>
          <a:xfrm rot="18060186">
            <a:off x="4462284" y="2048814"/>
            <a:ext cx="1356659" cy="1330879"/>
          </a:xfrm>
          <a:prstGeom prst="arc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D11B685-E2AB-EEA0-0CDC-D2FAFCA0B451}"/>
              </a:ext>
            </a:extLst>
          </p:cNvPr>
          <p:cNvSpPr/>
          <p:nvPr/>
        </p:nvSpPr>
        <p:spPr>
          <a:xfrm rot="8932894">
            <a:off x="4614776" y="2173755"/>
            <a:ext cx="1356659" cy="1330879"/>
          </a:xfrm>
          <a:prstGeom prst="arc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5D7A7C-4BDD-79B3-600D-1387DC2C5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32" y="2610514"/>
            <a:ext cx="1676400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6A74F6-AA86-C9FD-9DA8-40CE75B89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332" y="4363550"/>
            <a:ext cx="1914525" cy="923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226D29-22A5-642E-8C5E-1563C85E5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106" y="1104423"/>
            <a:ext cx="1276359" cy="361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A8DCAC-CFB2-7A02-408E-11AB33056C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0682" y="1664905"/>
            <a:ext cx="1423998" cy="3667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2789B5-4D68-56C2-42B1-27B1FDBD2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070" y="2172398"/>
            <a:ext cx="1233497" cy="3714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4C8930-6309-D9FE-DF7A-32A156CFD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2068" y="3015141"/>
            <a:ext cx="1490673" cy="39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soft margin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57B573-13B1-D474-B631-448C9B1C3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77" y="953727"/>
            <a:ext cx="4400550" cy="42195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98E0C8-5223-7080-66F5-F4CFC329A5B7}"/>
              </a:ext>
            </a:extLst>
          </p:cNvPr>
          <p:cNvCxnSpPr/>
          <p:nvPr/>
        </p:nvCxnSpPr>
        <p:spPr>
          <a:xfrm>
            <a:off x="3334916" y="2557010"/>
            <a:ext cx="143436" cy="13028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230261-E3A9-2913-4E54-7A68600E7391}"/>
              </a:ext>
            </a:extLst>
          </p:cNvPr>
          <p:cNvSpPr txBox="1"/>
          <p:nvPr/>
        </p:nvSpPr>
        <p:spPr>
          <a:xfrm>
            <a:off x="6563377" y="1122754"/>
            <a:ext cx="4511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1D8F1-E6E1-D9E4-8EF5-9F55A038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24" y="2255385"/>
            <a:ext cx="2762270" cy="8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soft margin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1E6745-D783-217B-F394-C2BF762C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77" y="953727"/>
            <a:ext cx="4400550" cy="42195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16EF31-EAC8-7A73-C214-38246A3443A7}"/>
              </a:ext>
            </a:extLst>
          </p:cNvPr>
          <p:cNvCxnSpPr/>
          <p:nvPr/>
        </p:nvCxnSpPr>
        <p:spPr>
          <a:xfrm>
            <a:off x="3334916" y="2557010"/>
            <a:ext cx="143436" cy="13028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516325-30D2-B682-E245-5EB3292095EF}"/>
              </a:ext>
            </a:extLst>
          </p:cNvPr>
          <p:cNvSpPr txBox="1"/>
          <p:nvPr/>
        </p:nvSpPr>
        <p:spPr>
          <a:xfrm>
            <a:off x="6563377" y="1122754"/>
            <a:ext cx="4511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9B7AB2-BA7B-BEF3-43EF-FD62AA23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117" y="784772"/>
            <a:ext cx="4320060" cy="4193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F12F0E-8603-09BD-ADDE-171F33985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422" y="4725552"/>
            <a:ext cx="819156" cy="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9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soft margin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B6679-7F91-5F9B-9242-8ABC5F5FC346}"/>
              </a:ext>
            </a:extLst>
          </p:cNvPr>
          <p:cNvSpPr txBox="1"/>
          <p:nvPr/>
        </p:nvSpPr>
        <p:spPr>
          <a:xfrm>
            <a:off x="6443802" y="1685462"/>
            <a:ext cx="451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65478-8ED9-1F3D-EF4A-8E2EB6BF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00" y="992000"/>
            <a:ext cx="4400550" cy="421957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5EFA94-0A62-F4D3-A72D-7C02AC7D9E29}"/>
              </a:ext>
            </a:extLst>
          </p:cNvPr>
          <p:cNvCxnSpPr/>
          <p:nvPr/>
        </p:nvCxnSpPr>
        <p:spPr>
          <a:xfrm>
            <a:off x="2962321" y="3189942"/>
            <a:ext cx="14942" cy="13447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6767AEC-D43C-78ED-6B2B-C09B73B4D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802" y="991999"/>
            <a:ext cx="4163238" cy="4216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422B2-7961-1150-F4DB-371D9548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400" y="4914266"/>
            <a:ext cx="819156" cy="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6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9CD5FA-513B-023F-1DC9-34A676871A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regularization hyperparameter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D27CACB2-5C3F-B882-3C5E-2C914229A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56" y="1363012"/>
            <a:ext cx="5291666" cy="4709582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21DB2C5-11B2-745D-EB0B-EBC4E97E0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454" y="1369626"/>
            <a:ext cx="5291667" cy="46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75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885A721-51A6-CFE0-2563-43070684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75" y="1470074"/>
            <a:ext cx="4096720" cy="3566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139F3E-87FE-1048-7B4C-1E0B034B7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998" y="653556"/>
            <a:ext cx="6262670" cy="519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8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C1F2A3-F7DC-A49F-38C9-B976CE49753D}"/>
              </a:ext>
            </a:extLst>
          </p:cNvPr>
          <p:cNvSpPr txBox="1"/>
          <p:nvPr/>
        </p:nvSpPr>
        <p:spPr>
          <a:xfrm>
            <a:off x="839694" y="911433"/>
            <a:ext cx="1051261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SVMs can also be formulated as a linear function of the samples (dual form) instead of the features as 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that can be reformulated as a non-linear function using what is known as a kernel function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to become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The data points         for which               are called the support vectors. 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2C1D5-AF1F-FF20-903A-33C82FA39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45" y="5870667"/>
            <a:ext cx="695325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A385E0-EA40-F959-E3A5-6EF679CE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19" y="4600950"/>
            <a:ext cx="3733827" cy="914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A0FA9F-6DFB-E5F9-4E1A-DD38F020A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441" y="3576328"/>
            <a:ext cx="1376373" cy="476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9E4A87-A3D7-0575-E370-488B48633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96" y="5755235"/>
            <a:ext cx="414341" cy="366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049C4C-093B-DCE9-0116-C68447DEC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578" y="1663849"/>
            <a:ext cx="3786215" cy="112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10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polynomial kernel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1DD4528-0523-CE00-44CB-9374B088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9" y="1058156"/>
            <a:ext cx="5952288" cy="5354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60F155-8777-273D-517D-941FF4A83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134" y="2029882"/>
            <a:ext cx="3347185" cy="819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4AFA9-0F2A-3EEF-E985-E0C889AA5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275" y="3333493"/>
            <a:ext cx="3295953" cy="6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0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logistic regression: cost (loss function)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4631CE-FB05-E786-8CE2-67228F5BA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63" y="1276493"/>
            <a:ext cx="10420965" cy="45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09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polynomial kernel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VM with polynomial kernel visualization -HD-">
            <a:hlinkClick r:id="" action="ppaction://media"/>
            <a:extLst>
              <a:ext uri="{FF2B5EF4-FFF2-40B4-BE49-F238E27FC236}">
                <a16:creationId xmlns:a16="http://schemas.microsoft.com/office/drawing/2014/main" id="{7912FAF0-560A-9301-5DDB-F5780F525D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3700" y="965562"/>
            <a:ext cx="9087340" cy="511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RBF kernel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747C311-A05C-8B37-7E39-705EB162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597" y="3404122"/>
            <a:ext cx="3854712" cy="903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93F662-6368-E359-EEBE-07FA59BC1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015" y="1250313"/>
            <a:ext cx="5599353" cy="4918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223034-FE84-9238-34E6-A17A0FD52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153" y="2069002"/>
            <a:ext cx="3343025" cy="8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07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kernels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60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94D7DD-F7CF-C234-09CB-30EC7EB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1" y="1322527"/>
            <a:ext cx="7788368" cy="3525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5469F-766D-406E-1017-70F42B3EBA59}"/>
              </a:ext>
            </a:extLst>
          </p:cNvPr>
          <p:cNvSpPr txBox="1"/>
          <p:nvPr/>
        </p:nvSpPr>
        <p:spPr>
          <a:xfrm>
            <a:off x="7483668" y="2609456"/>
            <a:ext cx="3935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replace cost function by piecewise linear function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</a:rPr>
              <a:t>if </a:t>
            </a:r>
            <a:r>
              <a:rPr lang="en-US" i="1" dirty="0">
                <a:latin typeface="Calibri" panose="020F0502020204030204" pitchFamily="34" charset="0"/>
              </a:rPr>
              <a:t>y </a:t>
            </a:r>
            <a:r>
              <a:rPr lang="en-US" dirty="0">
                <a:latin typeface="Calibri" panose="020F0502020204030204" pitchFamily="34" charset="0"/>
              </a:rPr>
              <a:t>= 1 then the contribution to the cost is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98F6C4-6EDF-3246-7BDE-7BD7891FA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951" y="4341427"/>
            <a:ext cx="3943379" cy="5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7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94D7DD-F7CF-C234-09CB-30EC7EB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1" y="1322527"/>
            <a:ext cx="7788368" cy="3525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495573-4D90-C4AE-1E12-942AE0DD546D}"/>
              </a:ext>
            </a:extLst>
          </p:cNvPr>
          <p:cNvSpPr txBox="1"/>
          <p:nvPr/>
        </p:nvSpPr>
        <p:spPr>
          <a:xfrm>
            <a:off x="7483668" y="2609456"/>
            <a:ext cx="3935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replace cost function by piecewise linear function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</a:rPr>
              <a:t>if </a:t>
            </a:r>
            <a:r>
              <a:rPr lang="en-US" i="1" dirty="0">
                <a:latin typeface="Calibri" panose="020F0502020204030204" pitchFamily="34" charset="0"/>
              </a:rPr>
              <a:t>y </a:t>
            </a:r>
            <a:r>
              <a:rPr lang="en-US" dirty="0">
                <a:latin typeface="Calibri" panose="020F0502020204030204" pitchFamily="34" charset="0"/>
              </a:rPr>
              <a:t>= 0 then the contribution to the cost is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E7BA77-E4F9-2C9B-9F40-482E8357F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836" y="4329887"/>
            <a:ext cx="4005292" cy="5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8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681EB4-6078-7483-BE9F-286A28A3E7A2}"/>
              </a:ext>
            </a:extLst>
          </p:cNvPr>
          <p:cNvSpPr txBox="1"/>
          <p:nvPr/>
        </p:nvSpPr>
        <p:spPr>
          <a:xfrm>
            <a:off x="1239027" y="1228397"/>
            <a:ext cx="101480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</a:rPr>
              <a:t>Fit a linear model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such that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with                                                        and</a:t>
            </a:r>
          </a:p>
          <a:p>
            <a:endParaRPr lang="en-GB" sz="2000" dirty="0">
              <a:latin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</a:rPr>
              <a:t>is minimized.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DA6FC-C7BC-B488-CD59-BB28848C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062" y="1768111"/>
            <a:ext cx="2268412" cy="698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5EB66D-0310-C0AE-E1D9-6EB7B18E2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764" y="4530023"/>
            <a:ext cx="3105150" cy="561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B0A2D-1FDC-7125-9EAA-1F28E695B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012" y="4471515"/>
            <a:ext cx="2952750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880A96-0667-F873-E0F7-4C49092B1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5577" y="3095297"/>
            <a:ext cx="7691494" cy="11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4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B903D62-029C-EF91-7ADA-BC2A15A8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503" y="916442"/>
            <a:ext cx="4543425" cy="4410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1B4DDE-2B62-7E8D-CA0C-E8B23BC9D1A5}"/>
              </a:ext>
            </a:extLst>
          </p:cNvPr>
          <p:cNvSpPr txBox="1"/>
          <p:nvPr/>
        </p:nvSpPr>
        <p:spPr>
          <a:xfrm>
            <a:off x="6212923" y="1325318"/>
            <a:ext cx="40793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In this case the contribution to the cost needs to be small when the model predicts high values (&gt;0) and large when the model predicts low values (&lt;0).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For SVMs we see that the contribution to cost decreases linearly and becomes zero when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B65A2-814D-7CAD-2CA3-44CB46D87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561" y="4055973"/>
            <a:ext cx="8286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8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982B08E-469B-F1DD-12E0-2D26C0D2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76" y="769159"/>
            <a:ext cx="4429125" cy="4486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62B76C-6D3A-C620-9B06-25E06D4717FA}"/>
              </a:ext>
            </a:extLst>
          </p:cNvPr>
          <p:cNvSpPr txBox="1"/>
          <p:nvPr/>
        </p:nvSpPr>
        <p:spPr>
          <a:xfrm>
            <a:off x="6147504" y="1071181"/>
            <a:ext cx="40793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In this case the contribution to the cost needs to be large when the model predicts high values (&gt;0) and small when the model predicts low values (&lt;0).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For SVMs we see that the contribution to the cost is zero for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r>
              <a:rPr lang="nl-NL" dirty="0">
                <a:latin typeface="Calibri" panose="020F0502020204030204" pitchFamily="34" charset="0"/>
              </a:rPr>
              <a:t>      and then increases linearly.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839F9-240A-1466-6FF2-460153429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455" y="3631212"/>
            <a:ext cx="1019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C5531-79CA-C2A9-F35E-CABE78DBE20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Support vector machine: cost (loss function)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F86C13E-FED4-1DD0-6765-45C089A34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07" y="2483546"/>
            <a:ext cx="3018490" cy="292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4D0330-EBB6-709B-A4F1-090173FF0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063" y="2483546"/>
            <a:ext cx="2943681" cy="2981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07727-6AF6-8D83-855E-E3B283855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656" y="3277796"/>
            <a:ext cx="828675" cy="409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7255C-7257-8CFA-D4F6-093C3DFEC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558" y="3339787"/>
            <a:ext cx="1019175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95630-9D82-437B-1997-B8E79A88FA1B}"/>
              </a:ext>
            </a:extLst>
          </p:cNvPr>
          <p:cNvSpPr txBox="1"/>
          <p:nvPr/>
        </p:nvSpPr>
        <p:spPr>
          <a:xfrm>
            <a:off x="7682291" y="630532"/>
            <a:ext cx="38494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Consider a train set with two classes that are perfectly linearly separable.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The piecewise cost function can be made zero.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nl-NL" dirty="0">
                <a:latin typeface="Calibri" panose="020F0502020204030204" pitchFamily="34" charset="0"/>
              </a:rPr>
              <a:t>The SVM objective can be written 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nl-NL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49AADF-07D4-54C9-602A-9ADA3EB9D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293" y="5269946"/>
            <a:ext cx="819156" cy="39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4F651-DCF5-E74C-6197-999966C1F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636" y="5269946"/>
            <a:ext cx="819156" cy="390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F384A5-60B5-15DB-EEFC-1C3E4E4C7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383" y="862385"/>
            <a:ext cx="7079371" cy="10608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093381-549D-2CAE-E9C3-C4CC025E26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1754" y="3390401"/>
            <a:ext cx="4148168" cy="19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8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95A54-C16F-15DC-DA7C-284EC7DB2A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F6603-4A2A-896B-A094-F917E2EB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9BF266-CEE9-DFA2-4D7D-7C260C9D0EF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3ACEE2-5730-5BC2-2267-B9C841B9A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69" y="212432"/>
            <a:ext cx="6535062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36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4150</TotalTime>
  <Words>578</Words>
  <Application>Microsoft Office PowerPoint</Application>
  <PresentationFormat>Widescreen</PresentationFormat>
  <Paragraphs>111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Sven Degroeve</cp:lastModifiedBy>
  <cp:revision>39</cp:revision>
  <dcterms:created xsi:type="dcterms:W3CDTF">2015-04-25T14:40:16Z</dcterms:created>
  <dcterms:modified xsi:type="dcterms:W3CDTF">2024-04-12T11:57:38Z</dcterms:modified>
</cp:coreProperties>
</file>